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slide" Target="slides/slide18.xml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055a2440a7_2_7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2055a2440a7_2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055a2440a7_2_9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2055a2440a7_2_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0559c20c93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20559c20c93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0559c20c93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20559c20c93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0559c20c93_0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20559c20c93_0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0559c20c93_0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20559c20c93_0_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0559c20c93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20559c20c93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055a2440a7_2_9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g2055a2440a7_2_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0559c20c93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0559c20c9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0559c20c93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0559c20c93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0559c20c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0559c20c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0559c20c93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0559c20c9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055a2440a7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2055a2440a7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055a2440a7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2055a2440a7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055a2440a7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2055a2440a7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058135a842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2058135a842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58135a842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2058135a842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055a2440a7_2_8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2055a2440a7_2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/>
        </p:nvSpPr>
        <p:spPr>
          <a:xfrm>
            <a:off x="1142999" y="2667001"/>
            <a:ext cx="6858000" cy="432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4"/>
          <p:cNvSpPr/>
          <p:nvPr>
            <p:ph type="title"/>
          </p:nvPr>
        </p:nvSpPr>
        <p:spPr>
          <a:xfrm>
            <a:off x="483008" y="584668"/>
            <a:ext cx="8177981" cy="1172951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152400" rotWithShape="0" algn="tl" dir="2700000" dist="177800">
              <a:srgbClr val="000000">
                <a:alpha val="27843"/>
              </a:srgbClr>
            </a:outerShdw>
          </a:effectLst>
        </p:spPr>
        <p:txBody>
          <a:bodyPr anchorCtr="0" anchor="ctr" bIns="34275" lIns="68575" spcFirstLastPara="1" rIns="68575" wrap="square" tIns="2057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1560908" y="2156870"/>
            <a:ext cx="6022181" cy="66632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500"/>
              <a:buNone/>
              <a:defRPr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1560908" y="3012689"/>
            <a:ext cx="6022180" cy="871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500"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3" type="body"/>
          </p:nvPr>
        </p:nvSpPr>
        <p:spPr>
          <a:xfrm>
            <a:off x="1560908" y="4084775"/>
            <a:ext cx="6022180" cy="60543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500"/>
              <a:buNone/>
              <a:defRPr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3" name="Google Shape;63;p14"/>
          <p:cNvSpPr txBox="1"/>
          <p:nvPr/>
        </p:nvSpPr>
        <p:spPr>
          <a:xfrm>
            <a:off x="1142999" y="2667001"/>
            <a:ext cx="6858000" cy="432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0" y="0"/>
            <a:ext cx="9144000" cy="6806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981221" y="1139483"/>
            <a:ext cx="7534129" cy="21478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02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0" y="0"/>
            <a:ext cx="9144000" cy="6806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02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02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629841" y="981904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500"/>
              <a:buNone/>
              <a:defRPr b="1" sz="2100"/>
            </a:lvl1pPr>
            <a:lvl2pPr indent="-2286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9" name="Google Shape;79;p17"/>
          <p:cNvSpPr txBox="1"/>
          <p:nvPr>
            <p:ph idx="2" type="body"/>
          </p:nvPr>
        </p:nvSpPr>
        <p:spPr>
          <a:xfrm>
            <a:off x="629841" y="1599838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02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3" type="body"/>
          </p:nvPr>
        </p:nvSpPr>
        <p:spPr>
          <a:xfrm>
            <a:off x="4629150" y="981904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500"/>
              <a:buNone/>
              <a:defRPr b="1" sz="2100"/>
            </a:lvl1pPr>
            <a:lvl2pPr indent="-2286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1" name="Google Shape;81;p17"/>
          <p:cNvSpPr txBox="1"/>
          <p:nvPr>
            <p:ph idx="4" type="body"/>
          </p:nvPr>
        </p:nvSpPr>
        <p:spPr>
          <a:xfrm>
            <a:off x="4629150" y="1599838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02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type="title"/>
          </p:nvPr>
        </p:nvSpPr>
        <p:spPr>
          <a:xfrm>
            <a:off x="0" y="0"/>
            <a:ext cx="9144000" cy="6806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0" y="0"/>
            <a:ext cx="9144000" cy="6806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/>
        </p:nvSpPr>
        <p:spPr>
          <a:xfrm>
            <a:off x="1142999" y="2667001"/>
            <a:ext cx="6858000" cy="432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Noto Sans Symbols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/>
          <p:nvPr>
            <p:ph type="title"/>
          </p:nvPr>
        </p:nvSpPr>
        <p:spPr>
          <a:xfrm>
            <a:off x="483008" y="584668"/>
            <a:ext cx="8177981" cy="1172951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152400" rotWithShape="0" algn="tl" dir="2700000" dist="177800">
              <a:srgbClr val="000000">
                <a:alpha val="27843"/>
              </a:srgbClr>
            </a:outerShdw>
          </a:effectLst>
        </p:spPr>
        <p:txBody>
          <a:bodyPr anchorCtr="0" anchor="ctr" bIns="34275" lIns="68575" spcFirstLastPara="1" rIns="68575" wrap="square" tIns="2057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1560908" y="2156870"/>
            <a:ext cx="6022181" cy="66632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500"/>
              <a:buNone/>
              <a:defRPr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2" type="body"/>
          </p:nvPr>
        </p:nvSpPr>
        <p:spPr>
          <a:xfrm>
            <a:off x="1560908" y="3012689"/>
            <a:ext cx="6022180" cy="871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500"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3" type="body"/>
          </p:nvPr>
        </p:nvSpPr>
        <p:spPr>
          <a:xfrm>
            <a:off x="1560908" y="4084775"/>
            <a:ext cx="6022180" cy="60543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500"/>
              <a:buNone/>
              <a:defRPr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">
  <p:cSld name="1_Comparison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500"/>
              <a:buNone/>
              <a:defRPr b="1" sz="2100"/>
            </a:lvl1pPr>
            <a:lvl2pPr indent="-2286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3" name="Google Shape;103;p21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02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500"/>
              <a:buNone/>
              <a:defRPr b="1" sz="2100"/>
            </a:lvl1pPr>
            <a:lvl2pPr indent="-2286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500"/>
            </a:lvl2pPr>
            <a:lvl3pPr indent="-2286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400"/>
            </a:lvl3pPr>
            <a:lvl4pPr indent="-2286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4pPr>
            <a:lvl5pPr indent="-2286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5" name="Google Shape;105;p21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02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type="title"/>
          </p:nvPr>
        </p:nvSpPr>
        <p:spPr>
          <a:xfrm>
            <a:off x="0" y="0"/>
            <a:ext cx="9144000" cy="6806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>
  <p:cSld name="1_Title 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0" y="0"/>
            <a:ext cx="9144000" cy="6806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0" y="0"/>
            <a:ext cx="9144000" cy="6806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1_Blank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0" y="0"/>
            <a:ext cx="9144000" cy="6806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981221" y="1139483"/>
            <a:ext cx="7534129" cy="21478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735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just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151444" y="4748294"/>
            <a:ext cx="2959840" cy="16314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/>
          <p:nvPr>
            <p:ph type="title"/>
          </p:nvPr>
        </p:nvSpPr>
        <p:spPr>
          <a:xfrm>
            <a:off x="483008" y="584668"/>
            <a:ext cx="8177981" cy="1172951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152400" rotWithShape="0" algn="tl" dir="2700000" dist="177800">
              <a:srgbClr val="000000">
                <a:alpha val="27843"/>
              </a:srgbClr>
            </a:outerShdw>
          </a:effectLst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50000"/>
              <a:buFont typeface="Arial"/>
              <a:buNone/>
            </a:pPr>
            <a:r>
              <a:rPr b="1" lang="en" sz="2200"/>
              <a:t>The Data Analysis and Visualization of the Most Recent Updated Videos on Bilibili</a:t>
            </a:r>
            <a:endParaRPr b="1" sz="22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75000"/>
              <a:buFont typeface="Arial"/>
              <a:buNone/>
            </a:pPr>
            <a:r>
              <a:rPr lang="en" sz="1200">
                <a:solidFill>
                  <a:srgbClr val="FFFFFF"/>
                </a:solidFill>
              </a:rPr>
              <a:t>STAS401 Tableau Project Presentation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1560908" y="2156870"/>
            <a:ext cx="6022181" cy="66632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Boqing Zheng, Shuhe Wang, Xingyu Shen</a:t>
            </a:r>
            <a:endParaRPr/>
          </a:p>
        </p:txBody>
      </p:sp>
      <p:sp>
        <p:nvSpPr>
          <p:cNvPr id="130" name="Google Shape;130;p25"/>
          <p:cNvSpPr txBox="1"/>
          <p:nvPr>
            <p:ph idx="2" type="body"/>
          </p:nvPr>
        </p:nvSpPr>
        <p:spPr>
          <a:xfrm>
            <a:off x="1560908" y="3012689"/>
            <a:ext cx="6022180" cy="871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Data Science</a:t>
            </a:r>
            <a:endParaRPr/>
          </a:p>
          <a:p>
            <a:pPr indent="0" lvl="0" marL="0" rt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n"/>
              <a:t>Duke Kunshan University</a:t>
            </a:r>
            <a:endParaRPr/>
          </a:p>
        </p:txBody>
      </p:sp>
      <p:sp>
        <p:nvSpPr>
          <p:cNvPr id="131" name="Google Shape;131;p25"/>
          <p:cNvSpPr txBox="1"/>
          <p:nvPr>
            <p:ph idx="3" type="body"/>
          </p:nvPr>
        </p:nvSpPr>
        <p:spPr>
          <a:xfrm>
            <a:off x="1560908" y="4084775"/>
            <a:ext cx="6022180" cy="60543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Feb 4</a:t>
            </a:r>
            <a:r>
              <a:rPr lang="en"/>
              <a:t>, 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/>
          <p:nvPr>
            <p:ph type="title"/>
          </p:nvPr>
        </p:nvSpPr>
        <p:spPr>
          <a:xfrm>
            <a:off x="0" y="0"/>
            <a:ext cx="9144000" cy="6806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33" name="Google Shape;233;p34"/>
          <p:cNvSpPr txBox="1"/>
          <p:nvPr>
            <p:ph idx="1" type="body"/>
          </p:nvPr>
        </p:nvSpPr>
        <p:spPr>
          <a:xfrm>
            <a:off x="737350" y="965650"/>
            <a:ext cx="73344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238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arenBoth"/>
            </a:pPr>
            <a:r>
              <a:rPr lang="en" sz="1500"/>
              <a:t>The dot plots of relationship between the audience feedback and number of views:</a:t>
            </a:r>
            <a:endParaRPr sz="1500"/>
          </a:p>
        </p:txBody>
      </p:sp>
      <p:sp>
        <p:nvSpPr>
          <p:cNvPr id="234" name="Google Shape;234;p34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235" name="Google Shape;235;p34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236" name="Google Shape;236;p34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7" name="Google Shape;23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325" y="1985350"/>
            <a:ext cx="7953575" cy="194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type="title"/>
          </p:nvPr>
        </p:nvSpPr>
        <p:spPr>
          <a:xfrm>
            <a:off x="0" y="0"/>
            <a:ext cx="91440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43" name="Google Shape;243;p35"/>
          <p:cNvSpPr txBox="1"/>
          <p:nvPr>
            <p:ph idx="1" type="body"/>
          </p:nvPr>
        </p:nvSpPr>
        <p:spPr>
          <a:xfrm>
            <a:off x="737350" y="965650"/>
            <a:ext cx="73344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(2)   The bar plot of average duration of the videos from different categories:</a:t>
            </a:r>
            <a:endParaRPr sz="1500"/>
          </a:p>
        </p:txBody>
      </p:sp>
      <p:sp>
        <p:nvSpPr>
          <p:cNvPr id="244" name="Google Shape;244;p35"/>
          <p:cNvSpPr txBox="1"/>
          <p:nvPr>
            <p:ph idx="10" type="dt"/>
          </p:nvPr>
        </p:nvSpPr>
        <p:spPr>
          <a:xfrm>
            <a:off x="4572000" y="4926343"/>
            <a:ext cx="20574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245" name="Google Shape;245;p35"/>
          <p:cNvSpPr txBox="1"/>
          <p:nvPr>
            <p:ph idx="11" type="ftr"/>
          </p:nvPr>
        </p:nvSpPr>
        <p:spPr>
          <a:xfrm>
            <a:off x="0" y="4926343"/>
            <a:ext cx="4572000" cy="21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246" name="Google Shape;246;p35"/>
          <p:cNvSpPr txBox="1"/>
          <p:nvPr>
            <p:ph idx="12" type="sldNum"/>
          </p:nvPr>
        </p:nvSpPr>
        <p:spPr>
          <a:xfrm>
            <a:off x="6629400" y="4926343"/>
            <a:ext cx="25146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3450" y="1440575"/>
            <a:ext cx="3222200" cy="31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type="title"/>
          </p:nvPr>
        </p:nvSpPr>
        <p:spPr>
          <a:xfrm>
            <a:off x="0" y="0"/>
            <a:ext cx="91440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53" name="Google Shape;253;p36"/>
          <p:cNvSpPr txBox="1"/>
          <p:nvPr>
            <p:ph idx="1" type="body"/>
          </p:nvPr>
        </p:nvSpPr>
        <p:spPr>
          <a:xfrm>
            <a:off x="737350" y="965650"/>
            <a:ext cx="73344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(3)  The symbol map of the number of videos published in different regions:</a:t>
            </a:r>
            <a:endParaRPr sz="1500"/>
          </a:p>
        </p:txBody>
      </p:sp>
      <p:sp>
        <p:nvSpPr>
          <p:cNvPr id="254" name="Google Shape;254;p36"/>
          <p:cNvSpPr txBox="1"/>
          <p:nvPr>
            <p:ph idx="10" type="dt"/>
          </p:nvPr>
        </p:nvSpPr>
        <p:spPr>
          <a:xfrm>
            <a:off x="4572000" y="4926343"/>
            <a:ext cx="20574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255" name="Google Shape;255;p36"/>
          <p:cNvSpPr txBox="1"/>
          <p:nvPr>
            <p:ph idx="11" type="ftr"/>
          </p:nvPr>
        </p:nvSpPr>
        <p:spPr>
          <a:xfrm>
            <a:off x="0" y="4926343"/>
            <a:ext cx="4572000" cy="21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256" name="Google Shape;256;p36"/>
          <p:cNvSpPr txBox="1"/>
          <p:nvPr>
            <p:ph idx="12" type="sldNum"/>
          </p:nvPr>
        </p:nvSpPr>
        <p:spPr>
          <a:xfrm>
            <a:off x="6629400" y="4926343"/>
            <a:ext cx="25146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7" name="Google Shape;2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513" y="1520025"/>
            <a:ext cx="4742075" cy="309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 txBox="1"/>
          <p:nvPr>
            <p:ph type="title"/>
          </p:nvPr>
        </p:nvSpPr>
        <p:spPr>
          <a:xfrm>
            <a:off x="0" y="0"/>
            <a:ext cx="91440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63" name="Google Shape;263;p37"/>
          <p:cNvSpPr txBox="1"/>
          <p:nvPr>
            <p:ph idx="1" type="body"/>
          </p:nvPr>
        </p:nvSpPr>
        <p:spPr>
          <a:xfrm>
            <a:off x="737350" y="965650"/>
            <a:ext cx="73344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(4)  The line chart of the characteristics of the videos published in different hours</a:t>
            </a:r>
            <a:endParaRPr sz="1500"/>
          </a:p>
        </p:txBody>
      </p:sp>
      <p:sp>
        <p:nvSpPr>
          <p:cNvPr id="264" name="Google Shape;264;p37"/>
          <p:cNvSpPr txBox="1"/>
          <p:nvPr>
            <p:ph idx="10" type="dt"/>
          </p:nvPr>
        </p:nvSpPr>
        <p:spPr>
          <a:xfrm>
            <a:off x="4572000" y="4926343"/>
            <a:ext cx="20574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265" name="Google Shape;265;p37"/>
          <p:cNvSpPr txBox="1"/>
          <p:nvPr>
            <p:ph idx="11" type="ftr"/>
          </p:nvPr>
        </p:nvSpPr>
        <p:spPr>
          <a:xfrm>
            <a:off x="0" y="4926343"/>
            <a:ext cx="4572000" cy="21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266" name="Google Shape;266;p37"/>
          <p:cNvSpPr txBox="1"/>
          <p:nvPr>
            <p:ph idx="12" type="sldNum"/>
          </p:nvPr>
        </p:nvSpPr>
        <p:spPr>
          <a:xfrm>
            <a:off x="6629400" y="4926343"/>
            <a:ext cx="25146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7" name="Google Shape;26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1464" y="1406225"/>
            <a:ext cx="3426175" cy="316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8"/>
          <p:cNvSpPr txBox="1"/>
          <p:nvPr>
            <p:ph type="title"/>
          </p:nvPr>
        </p:nvSpPr>
        <p:spPr>
          <a:xfrm>
            <a:off x="0" y="0"/>
            <a:ext cx="91440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73" name="Google Shape;273;p38"/>
          <p:cNvSpPr txBox="1"/>
          <p:nvPr>
            <p:ph idx="1" type="body"/>
          </p:nvPr>
        </p:nvSpPr>
        <p:spPr>
          <a:xfrm>
            <a:off x="737350" y="965650"/>
            <a:ext cx="73344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(5)  The treemap of the top 20 popular video categories:</a:t>
            </a:r>
            <a:endParaRPr sz="1500"/>
          </a:p>
        </p:txBody>
      </p:sp>
      <p:sp>
        <p:nvSpPr>
          <p:cNvPr id="274" name="Google Shape;274;p38"/>
          <p:cNvSpPr txBox="1"/>
          <p:nvPr>
            <p:ph idx="10" type="dt"/>
          </p:nvPr>
        </p:nvSpPr>
        <p:spPr>
          <a:xfrm>
            <a:off x="4572000" y="4926343"/>
            <a:ext cx="20574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275" name="Google Shape;275;p38"/>
          <p:cNvSpPr txBox="1"/>
          <p:nvPr>
            <p:ph idx="11" type="ftr"/>
          </p:nvPr>
        </p:nvSpPr>
        <p:spPr>
          <a:xfrm>
            <a:off x="0" y="4926343"/>
            <a:ext cx="4572000" cy="21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276" name="Google Shape;276;p38"/>
          <p:cNvSpPr txBox="1"/>
          <p:nvPr>
            <p:ph idx="12" type="sldNum"/>
          </p:nvPr>
        </p:nvSpPr>
        <p:spPr>
          <a:xfrm>
            <a:off x="6629400" y="4926343"/>
            <a:ext cx="25146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7" name="Google Shape;27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100" y="1457775"/>
            <a:ext cx="4694893" cy="291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9"/>
          <p:cNvSpPr txBox="1"/>
          <p:nvPr>
            <p:ph type="title"/>
          </p:nvPr>
        </p:nvSpPr>
        <p:spPr>
          <a:xfrm>
            <a:off x="0" y="0"/>
            <a:ext cx="91440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83" name="Google Shape;283;p39"/>
          <p:cNvSpPr txBox="1"/>
          <p:nvPr>
            <p:ph idx="1" type="body"/>
          </p:nvPr>
        </p:nvSpPr>
        <p:spPr>
          <a:xfrm>
            <a:off x="737350" y="965650"/>
            <a:ext cx="73344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(6)  The word cloud of the most frequently used keywords in the publisher’s posts:</a:t>
            </a:r>
            <a:endParaRPr sz="1500"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84" name="Google Shape;284;p39"/>
          <p:cNvSpPr txBox="1"/>
          <p:nvPr>
            <p:ph idx="10" type="dt"/>
          </p:nvPr>
        </p:nvSpPr>
        <p:spPr>
          <a:xfrm>
            <a:off x="4572000" y="4926343"/>
            <a:ext cx="20574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285" name="Google Shape;285;p39"/>
          <p:cNvSpPr txBox="1"/>
          <p:nvPr>
            <p:ph idx="11" type="ftr"/>
          </p:nvPr>
        </p:nvSpPr>
        <p:spPr>
          <a:xfrm>
            <a:off x="0" y="4926343"/>
            <a:ext cx="4572000" cy="21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286" name="Google Shape;286;p39"/>
          <p:cNvSpPr txBox="1"/>
          <p:nvPr>
            <p:ph idx="12" type="sldNum"/>
          </p:nvPr>
        </p:nvSpPr>
        <p:spPr>
          <a:xfrm>
            <a:off x="6629400" y="4926343"/>
            <a:ext cx="25146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7" name="Google Shape;28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863" y="1577975"/>
            <a:ext cx="5463375" cy="27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0"/>
          <p:cNvSpPr txBox="1"/>
          <p:nvPr>
            <p:ph idx="1" type="body"/>
          </p:nvPr>
        </p:nvSpPr>
        <p:spPr>
          <a:xfrm>
            <a:off x="629841" y="981904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Advantages</a:t>
            </a:r>
            <a:endParaRPr/>
          </a:p>
        </p:txBody>
      </p:sp>
      <p:sp>
        <p:nvSpPr>
          <p:cNvPr id="293" name="Google Shape;293;p40"/>
          <p:cNvSpPr txBox="1"/>
          <p:nvPr>
            <p:ph idx="2" type="body"/>
          </p:nvPr>
        </p:nvSpPr>
        <p:spPr>
          <a:xfrm>
            <a:off x="629841" y="1599838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34950" lvl="0" marL="177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"/>
              <a:t>Our visualizations perfectly show the data we collected and answer our research questions.</a:t>
            </a:r>
            <a:endParaRPr/>
          </a:p>
        </p:txBody>
      </p:sp>
      <p:sp>
        <p:nvSpPr>
          <p:cNvPr id="294" name="Google Shape;294;p40"/>
          <p:cNvSpPr txBox="1"/>
          <p:nvPr>
            <p:ph idx="3" type="body"/>
          </p:nvPr>
        </p:nvSpPr>
        <p:spPr>
          <a:xfrm>
            <a:off x="4629150" y="981904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295" name="Google Shape;295;p40"/>
          <p:cNvSpPr txBox="1"/>
          <p:nvPr>
            <p:ph idx="4" type="body"/>
          </p:nvPr>
        </p:nvSpPr>
        <p:spPr>
          <a:xfrm>
            <a:off x="4629150" y="1599838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"/>
              <a:t> Our data is not distributed across different days.</a:t>
            </a:r>
            <a:endParaRPr/>
          </a:p>
          <a:p>
            <a:pPr indent="-171450" lvl="0" marL="1778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"/>
              <a:t> Jieba package is not strong enough to separate some of the commonly used words by bilibili users.</a:t>
            </a:r>
            <a:endParaRPr/>
          </a:p>
        </p:txBody>
      </p:sp>
      <p:sp>
        <p:nvSpPr>
          <p:cNvPr id="296" name="Google Shape;296;p40"/>
          <p:cNvSpPr txBox="1"/>
          <p:nvPr>
            <p:ph type="title"/>
          </p:nvPr>
        </p:nvSpPr>
        <p:spPr>
          <a:xfrm>
            <a:off x="0" y="0"/>
            <a:ext cx="9144000" cy="6806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297" name="Google Shape;297;p40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298" name="Google Shape;298;p40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299" name="Google Shape;299;p40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1"/>
          <p:cNvSpPr txBox="1"/>
          <p:nvPr>
            <p:ph type="title"/>
          </p:nvPr>
        </p:nvSpPr>
        <p:spPr>
          <a:xfrm>
            <a:off x="0" y="0"/>
            <a:ext cx="9144000" cy="680700"/>
          </a:xfrm>
          <a:prstGeom prst="rect">
            <a:avLst/>
          </a:prstGeom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</a:t>
            </a:r>
            <a:endParaRPr/>
          </a:p>
        </p:txBody>
      </p:sp>
      <p:sp>
        <p:nvSpPr>
          <p:cNvPr id="305" name="Google Shape;305;p41"/>
          <p:cNvSpPr txBox="1"/>
          <p:nvPr/>
        </p:nvSpPr>
        <p:spPr>
          <a:xfrm>
            <a:off x="583350" y="1502700"/>
            <a:ext cx="7977300" cy="28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“Corporate Information.” n.d. Accessed February 5, 2023. https://ir.bilibili.com/en/corporate-information/.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Song, Shilin. n.d. “What Is Bilibili? A Look into One of China’s Largest Online Video Platforms - WalktheChat.” Accessed February 5, 2023. https://walkthechat.com/what-is-bilibili-a-look-into-one-of-chinas-largest-online-video-platforms/.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r>
              <a:rPr lang="en" sz="1200">
                <a:solidFill>
                  <a:schemeClr val="dk1"/>
                </a:solidFill>
              </a:rPr>
              <a:t>大揭秘！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" sz="1200">
                <a:solidFill>
                  <a:schemeClr val="dk1"/>
                </a:solidFill>
              </a:rPr>
              <a:t>站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‘</a:t>
            </a:r>
            <a:r>
              <a:rPr lang="en" sz="1200">
                <a:solidFill>
                  <a:schemeClr val="dk1"/>
                </a:solidFill>
              </a:rPr>
              <a:t>热门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’</a:t>
            </a:r>
            <a:r>
              <a:rPr lang="en" sz="1200">
                <a:solidFill>
                  <a:schemeClr val="dk1"/>
                </a:solidFill>
              </a:rPr>
              <a:t>视频是怎么选出来的？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.” n.d. </a:t>
            </a:r>
            <a:r>
              <a:rPr lang="en" sz="1200">
                <a:solidFill>
                  <a:schemeClr val="dk1"/>
                </a:solidFill>
              </a:rPr>
              <a:t>知乎专栏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Accessed February 5, 2023. https://zhuanlan.zhihu.com/p/490919116.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2"/>
          <p:cNvSpPr/>
          <p:nvPr>
            <p:ph type="title"/>
          </p:nvPr>
        </p:nvSpPr>
        <p:spPr>
          <a:xfrm>
            <a:off x="483008" y="584669"/>
            <a:ext cx="8178000" cy="1173000"/>
          </a:xfrm>
          <a:prstGeom prst="roundRect">
            <a:avLst>
              <a:gd fmla="val 16667" name="adj"/>
            </a:avLst>
          </a:prstGeom>
        </p:spPr>
        <p:txBody>
          <a:bodyPr anchorCtr="0" anchor="ctr" bIns="34275" lIns="68575" spcFirstLastPara="1" rIns="68575" wrap="square" tIns="2057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11" name="Google Shape;311;p42"/>
          <p:cNvSpPr txBox="1"/>
          <p:nvPr>
            <p:ph idx="1" type="body"/>
          </p:nvPr>
        </p:nvSpPr>
        <p:spPr>
          <a:xfrm>
            <a:off x="1560908" y="2732195"/>
            <a:ext cx="6022200" cy="666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 sz="3300"/>
              <a:t>Q&amp;A</a:t>
            </a:r>
            <a:endParaRPr sz="3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/>
          <p:nvPr>
            <p:ph type="title"/>
          </p:nvPr>
        </p:nvSpPr>
        <p:spPr>
          <a:xfrm>
            <a:off x="483008" y="584669"/>
            <a:ext cx="8178000" cy="1173000"/>
          </a:xfrm>
          <a:prstGeom prst="roundRect">
            <a:avLst>
              <a:gd fmla="val 16667" name="adj"/>
            </a:avLst>
          </a:prstGeom>
        </p:spPr>
        <p:txBody>
          <a:bodyPr anchorCtr="0" anchor="ctr" bIns="34275" lIns="68575" spcFirstLastPara="1" rIns="68575" wrap="square" tIns="2057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216100" y="2105024"/>
            <a:ext cx="5445000" cy="227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36550" lvl="0" marL="457200" rtl="0" algn="l">
              <a:spcBef>
                <a:spcPts val="800"/>
              </a:spcBef>
              <a:spcAft>
                <a:spcPts val="0"/>
              </a:spcAft>
              <a:buClr>
                <a:srgbClr val="0D1C21"/>
              </a:buClr>
              <a:buSzPts val="1700"/>
              <a:buChar char="●"/>
            </a:pPr>
            <a:r>
              <a:rPr lang="en" sz="1700">
                <a:solidFill>
                  <a:srgbClr val="0D1C21"/>
                </a:solidFill>
                <a:highlight>
                  <a:srgbClr val="FFFFFF"/>
                </a:highlight>
              </a:rPr>
              <a:t>Bilibili is an iconic brand and a leading video community for young generations in China. </a:t>
            </a:r>
            <a:endParaRPr sz="1700">
              <a:solidFill>
                <a:srgbClr val="0D1C21"/>
              </a:solidFill>
              <a:highlight>
                <a:srgbClr val="FFFFFF"/>
              </a:highlight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D1C21"/>
              </a:buClr>
              <a:buSzPts val="1700"/>
              <a:buChar char="●"/>
            </a:pPr>
            <a:r>
              <a:rPr lang="en" sz="1700">
                <a:solidFill>
                  <a:srgbClr val="0D1C21"/>
                </a:solidFill>
                <a:highlight>
                  <a:srgbClr val="FFFFFF"/>
                </a:highlight>
              </a:rPr>
              <a:t>“All the Videos You Like”</a:t>
            </a:r>
            <a:endParaRPr sz="1700">
              <a:solidFill>
                <a:srgbClr val="0D1C21"/>
              </a:solidFill>
              <a:highlight>
                <a:srgbClr val="FFFFFF"/>
              </a:highlight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D1C21"/>
              </a:buClr>
              <a:buSzPts val="1700"/>
              <a:buChar char="●"/>
            </a:pPr>
            <a:r>
              <a:rPr lang="en" sz="1700">
                <a:solidFill>
                  <a:srgbClr val="0D1C21"/>
                </a:solidFill>
                <a:highlight>
                  <a:srgbClr val="FFFFFF"/>
                </a:highlight>
              </a:rPr>
              <a:t>Golden opportunity from videolization</a:t>
            </a:r>
            <a:endParaRPr sz="1700">
              <a:solidFill>
                <a:srgbClr val="0D1C21"/>
              </a:solidFill>
              <a:highlight>
                <a:srgbClr val="FFFFFF"/>
              </a:highlight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D1C21"/>
              </a:buClr>
              <a:buSzPts val="1700"/>
              <a:buChar char="●"/>
            </a:pPr>
            <a:r>
              <a:rPr lang="en" sz="1700">
                <a:solidFill>
                  <a:srgbClr val="0D1C21"/>
                </a:solidFill>
                <a:highlight>
                  <a:srgbClr val="FFFFFF"/>
                </a:highlight>
              </a:rPr>
              <a:t>Unparalleled Leadership among Generation Z+</a:t>
            </a:r>
            <a:endParaRPr sz="1700">
              <a:solidFill>
                <a:srgbClr val="0D1C21"/>
              </a:solidFill>
              <a:highlight>
                <a:srgbClr val="FFFFFF"/>
              </a:highlight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D1C21"/>
              </a:buClr>
              <a:buSzPts val="1700"/>
              <a:buChar char="●"/>
            </a:pPr>
            <a:r>
              <a:rPr lang="en" sz="1700">
                <a:solidFill>
                  <a:srgbClr val="0D1C21"/>
                </a:solidFill>
                <a:highlight>
                  <a:srgbClr val="FFFFFF"/>
                </a:highlight>
              </a:rPr>
              <a:t>Highly sticky community with a strong sense of belonging</a:t>
            </a:r>
            <a:endParaRPr sz="1700">
              <a:solidFill>
                <a:srgbClr val="0D1C21"/>
              </a:solidFill>
              <a:highlight>
                <a:srgbClr val="FFFFFF"/>
              </a:highlight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8539" y="2035713"/>
            <a:ext cx="1096917" cy="1072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00" y="3184901"/>
            <a:ext cx="2368002" cy="149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/>
          <p:nvPr>
            <p:ph type="title"/>
          </p:nvPr>
        </p:nvSpPr>
        <p:spPr>
          <a:xfrm>
            <a:off x="483008" y="584669"/>
            <a:ext cx="8178000" cy="1173000"/>
          </a:xfrm>
          <a:prstGeom prst="roundRect">
            <a:avLst>
              <a:gd fmla="val 16667" name="adj"/>
            </a:avLst>
          </a:prstGeom>
        </p:spPr>
        <p:txBody>
          <a:bodyPr anchorCtr="0" anchor="ctr" bIns="34275" lIns="68575" spcFirstLastPara="1" rIns="68575" wrap="square" tIns="2057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1560900" y="2036639"/>
            <a:ext cx="6022200" cy="2325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/>
              <a:t>Research Questions:</a:t>
            </a:r>
            <a:endParaRPr sz="15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highlight>
                  <a:srgbClr val="FFFFFF"/>
                </a:highlight>
              </a:rPr>
              <a:t>What is the relationship between feedbacks of the audience and the number of views?</a:t>
            </a:r>
            <a:endParaRPr sz="1500">
              <a:highlight>
                <a:srgbClr val="FFFFFF"/>
              </a:highlight>
            </a:endParaRPr>
          </a:p>
          <a:p>
            <a:pPr indent="-3238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highlight>
                  <a:srgbClr val="FFFFFF"/>
                </a:highlight>
              </a:rPr>
              <a:t>What are the common characteristics of the videos published recently?</a:t>
            </a:r>
            <a:endParaRPr sz="1500">
              <a:highlight>
                <a:srgbClr val="FFFFFF"/>
              </a:highlight>
            </a:endParaRPr>
          </a:p>
          <a:p>
            <a:pPr indent="-3238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highlight>
                  <a:srgbClr val="FFFFFF"/>
                </a:highlight>
              </a:rPr>
              <a:t>What are the popular topics and keywords of the videos among young people?</a:t>
            </a:r>
            <a:endParaRPr sz="15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/>
          <p:nvPr>
            <p:ph type="title"/>
          </p:nvPr>
        </p:nvSpPr>
        <p:spPr>
          <a:xfrm>
            <a:off x="0" y="0"/>
            <a:ext cx="91440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Methodology - Data Collection</a:t>
            </a:r>
            <a:endParaRPr/>
          </a:p>
        </p:txBody>
      </p:sp>
      <p:sp>
        <p:nvSpPr>
          <p:cNvPr id="151" name="Google Shape;151;p28"/>
          <p:cNvSpPr txBox="1"/>
          <p:nvPr>
            <p:ph idx="10" type="dt"/>
          </p:nvPr>
        </p:nvSpPr>
        <p:spPr>
          <a:xfrm>
            <a:off x="4572000" y="4926343"/>
            <a:ext cx="20574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152" name="Google Shape;152;p28"/>
          <p:cNvSpPr txBox="1"/>
          <p:nvPr>
            <p:ph idx="11" type="ftr"/>
          </p:nvPr>
        </p:nvSpPr>
        <p:spPr>
          <a:xfrm>
            <a:off x="0" y="4926343"/>
            <a:ext cx="4572000" cy="21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153" name="Google Shape;153;p28"/>
          <p:cNvSpPr txBox="1"/>
          <p:nvPr>
            <p:ph idx="12" type="sldNum"/>
          </p:nvPr>
        </p:nvSpPr>
        <p:spPr>
          <a:xfrm>
            <a:off x="6629400" y="4926343"/>
            <a:ext cx="25146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350" y="728437"/>
            <a:ext cx="5569823" cy="41501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" name="Google Shape;155;p28"/>
          <p:cNvCxnSpPr>
            <a:stCxn id="156" idx="3"/>
          </p:cNvCxnSpPr>
          <p:nvPr/>
        </p:nvCxnSpPr>
        <p:spPr>
          <a:xfrm>
            <a:off x="1513850" y="1852125"/>
            <a:ext cx="863700" cy="1620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" name="Google Shape;156;p28"/>
          <p:cNvSpPr txBox="1"/>
          <p:nvPr/>
        </p:nvSpPr>
        <p:spPr>
          <a:xfrm>
            <a:off x="167750" y="1544325"/>
            <a:ext cx="134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Popular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(500 videos)</a:t>
            </a:r>
            <a:endParaRPr/>
          </a:p>
        </p:txBody>
      </p:sp>
      <p:sp>
        <p:nvSpPr>
          <p:cNvPr id="157" name="Google Shape;157;p28"/>
          <p:cNvSpPr txBox="1"/>
          <p:nvPr/>
        </p:nvSpPr>
        <p:spPr>
          <a:xfrm>
            <a:off x="167750" y="2357125"/>
            <a:ext cx="1346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Weekly Popular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(6559 videos)</a:t>
            </a:r>
            <a:endParaRPr/>
          </a:p>
        </p:txBody>
      </p:sp>
      <p:cxnSp>
        <p:nvCxnSpPr>
          <p:cNvPr id="158" name="Google Shape;158;p28"/>
          <p:cNvCxnSpPr>
            <a:stCxn id="157" idx="3"/>
          </p:cNvCxnSpPr>
          <p:nvPr/>
        </p:nvCxnSpPr>
        <p:spPr>
          <a:xfrm flipH="1" rot="10800000">
            <a:off x="1513850" y="2191975"/>
            <a:ext cx="1562100" cy="5808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0" y="0"/>
            <a:ext cx="91440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Methodology - Data Collection</a:t>
            </a:r>
            <a:endParaRPr/>
          </a:p>
        </p:txBody>
      </p:sp>
      <p:sp>
        <p:nvSpPr>
          <p:cNvPr id="164" name="Google Shape;164;p29"/>
          <p:cNvSpPr txBox="1"/>
          <p:nvPr>
            <p:ph idx="10" type="dt"/>
          </p:nvPr>
        </p:nvSpPr>
        <p:spPr>
          <a:xfrm>
            <a:off x="4572000" y="4926343"/>
            <a:ext cx="20574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165" name="Google Shape;165;p29"/>
          <p:cNvSpPr txBox="1"/>
          <p:nvPr>
            <p:ph idx="11" type="ftr"/>
          </p:nvPr>
        </p:nvSpPr>
        <p:spPr>
          <a:xfrm>
            <a:off x="0" y="4926343"/>
            <a:ext cx="4572000" cy="21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166" name="Google Shape;166;p29"/>
          <p:cNvSpPr txBox="1"/>
          <p:nvPr>
            <p:ph idx="12" type="sldNum"/>
          </p:nvPr>
        </p:nvSpPr>
        <p:spPr>
          <a:xfrm>
            <a:off x="6629400" y="4926343"/>
            <a:ext cx="25146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7" name="Google Shape;16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8400" y="833100"/>
            <a:ext cx="5288893" cy="394084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 txBox="1"/>
          <p:nvPr/>
        </p:nvSpPr>
        <p:spPr>
          <a:xfrm>
            <a:off x="320050" y="922025"/>
            <a:ext cx="2146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Most Recent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(500 videos)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Searching back from avid = 97890999</a:t>
            </a:r>
            <a:endParaRPr/>
          </a:p>
        </p:txBody>
      </p:sp>
      <p:cxnSp>
        <p:nvCxnSpPr>
          <p:cNvPr id="169" name="Google Shape;169;p29"/>
          <p:cNvCxnSpPr/>
          <p:nvPr/>
        </p:nvCxnSpPr>
        <p:spPr>
          <a:xfrm flipH="1" rot="10800000">
            <a:off x="2635000" y="1214125"/>
            <a:ext cx="2146200" cy="2667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29"/>
          <p:cNvSpPr txBox="1"/>
          <p:nvPr/>
        </p:nvSpPr>
        <p:spPr>
          <a:xfrm>
            <a:off x="320050" y="2446025"/>
            <a:ext cx="27939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Column collected: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tid(type id), tname(type name), title, desc(description), duration, stat(interactive information of the video), dynamic, rcmd_reason, bvid(unique id of the video), owner, pub_location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0" y="0"/>
            <a:ext cx="91440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Methodology - Data Cleaning and Processing</a:t>
            </a:r>
            <a:endParaRPr/>
          </a:p>
        </p:txBody>
      </p:sp>
      <p:sp>
        <p:nvSpPr>
          <p:cNvPr id="176" name="Google Shape;176;p30"/>
          <p:cNvSpPr txBox="1"/>
          <p:nvPr>
            <p:ph idx="10" type="dt"/>
          </p:nvPr>
        </p:nvSpPr>
        <p:spPr>
          <a:xfrm>
            <a:off x="4572000" y="4926343"/>
            <a:ext cx="20574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177" name="Google Shape;177;p30"/>
          <p:cNvSpPr txBox="1"/>
          <p:nvPr>
            <p:ph idx="11" type="ftr"/>
          </p:nvPr>
        </p:nvSpPr>
        <p:spPr>
          <a:xfrm>
            <a:off x="0" y="4926343"/>
            <a:ext cx="4572000" cy="21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178" name="Google Shape;178;p30"/>
          <p:cNvSpPr txBox="1"/>
          <p:nvPr>
            <p:ph idx="12" type="sldNum"/>
          </p:nvPr>
        </p:nvSpPr>
        <p:spPr>
          <a:xfrm>
            <a:off x="6629400" y="4926343"/>
            <a:ext cx="25146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30"/>
          <p:cNvSpPr txBox="1"/>
          <p:nvPr/>
        </p:nvSpPr>
        <p:spPr>
          <a:xfrm>
            <a:off x="382175" y="932100"/>
            <a:ext cx="536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0"/>
          <p:cNvSpPr txBox="1"/>
          <p:nvPr/>
        </p:nvSpPr>
        <p:spPr>
          <a:xfrm>
            <a:off x="357325" y="882525"/>
            <a:ext cx="246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Separating Chinese Words</a:t>
            </a:r>
            <a:endParaRPr/>
          </a:p>
        </p:txBody>
      </p:sp>
      <p:pic>
        <p:nvPicPr>
          <p:cNvPr id="181" name="Google Shape;1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23" y="1337475"/>
            <a:ext cx="3082203" cy="2468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4503" y="3066650"/>
            <a:ext cx="883825" cy="1570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2102" y="712462"/>
            <a:ext cx="1010450" cy="235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93450" y="2042475"/>
            <a:ext cx="1502550" cy="2725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" name="Google Shape;185;p30"/>
          <p:cNvCxnSpPr>
            <a:stCxn id="181" idx="3"/>
          </p:cNvCxnSpPr>
          <p:nvPr/>
        </p:nvCxnSpPr>
        <p:spPr>
          <a:xfrm flipH="1" rot="10800000">
            <a:off x="3520126" y="1414051"/>
            <a:ext cx="1562100" cy="11577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6" name="Google Shape;186;p30"/>
          <p:cNvCxnSpPr>
            <a:stCxn id="181" idx="3"/>
            <a:endCxn id="184" idx="1"/>
          </p:cNvCxnSpPr>
          <p:nvPr/>
        </p:nvCxnSpPr>
        <p:spPr>
          <a:xfrm>
            <a:off x="3520126" y="2571751"/>
            <a:ext cx="2573400" cy="8334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" name="Google Shape;187;p30"/>
          <p:cNvSpPr txBox="1"/>
          <p:nvPr/>
        </p:nvSpPr>
        <p:spPr>
          <a:xfrm>
            <a:off x="745575" y="3860775"/>
            <a:ext cx="246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Column of text</a:t>
            </a:r>
            <a:endParaRPr/>
          </a:p>
        </p:txBody>
      </p:sp>
      <p:sp>
        <p:nvSpPr>
          <p:cNvPr id="188" name="Google Shape;188;p30"/>
          <p:cNvSpPr txBox="1"/>
          <p:nvPr/>
        </p:nvSpPr>
        <p:spPr>
          <a:xfrm>
            <a:off x="4148425" y="4021425"/>
            <a:ext cx="1879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Adapted Stopwords List</a:t>
            </a:r>
            <a:endParaRPr/>
          </a:p>
        </p:txBody>
      </p:sp>
      <p:sp>
        <p:nvSpPr>
          <p:cNvPr id="189" name="Google Shape;189;p30"/>
          <p:cNvSpPr txBox="1"/>
          <p:nvPr/>
        </p:nvSpPr>
        <p:spPr>
          <a:xfrm>
            <a:off x="5751275" y="976675"/>
            <a:ext cx="187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Wordlist</a:t>
            </a:r>
            <a:endParaRPr/>
          </a:p>
        </p:txBody>
      </p:sp>
      <p:sp>
        <p:nvSpPr>
          <p:cNvPr id="190" name="Google Shape;190;p30"/>
          <p:cNvSpPr txBox="1"/>
          <p:nvPr/>
        </p:nvSpPr>
        <p:spPr>
          <a:xfrm>
            <a:off x="6779850" y="3004950"/>
            <a:ext cx="1879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Wordlist Without Stopwords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0" y="0"/>
            <a:ext cx="91440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Methodology - Data Cleaning and Processing</a:t>
            </a:r>
            <a:endParaRPr/>
          </a:p>
        </p:txBody>
      </p:sp>
      <p:sp>
        <p:nvSpPr>
          <p:cNvPr id="196" name="Google Shape;196;p31"/>
          <p:cNvSpPr txBox="1"/>
          <p:nvPr>
            <p:ph idx="10" type="dt"/>
          </p:nvPr>
        </p:nvSpPr>
        <p:spPr>
          <a:xfrm>
            <a:off x="4572000" y="4926343"/>
            <a:ext cx="20574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197" name="Google Shape;197;p31"/>
          <p:cNvSpPr txBox="1"/>
          <p:nvPr>
            <p:ph idx="11" type="ftr"/>
          </p:nvPr>
        </p:nvSpPr>
        <p:spPr>
          <a:xfrm>
            <a:off x="0" y="4926343"/>
            <a:ext cx="4572000" cy="21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198" name="Google Shape;198;p31"/>
          <p:cNvSpPr txBox="1"/>
          <p:nvPr>
            <p:ph idx="12" type="sldNum"/>
          </p:nvPr>
        </p:nvSpPr>
        <p:spPr>
          <a:xfrm>
            <a:off x="6629400" y="4926343"/>
            <a:ext cx="25146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31"/>
          <p:cNvSpPr txBox="1"/>
          <p:nvPr/>
        </p:nvSpPr>
        <p:spPr>
          <a:xfrm>
            <a:off x="382175" y="932100"/>
            <a:ext cx="536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1"/>
          <p:cNvSpPr txBox="1"/>
          <p:nvPr/>
        </p:nvSpPr>
        <p:spPr>
          <a:xfrm>
            <a:off x="357325" y="882525"/>
            <a:ext cx="246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Recommendation Level</a:t>
            </a:r>
            <a:endParaRPr/>
          </a:p>
        </p:txBody>
      </p:sp>
      <p:sp>
        <p:nvSpPr>
          <p:cNvPr id="201" name="Google Shape;201;p31"/>
          <p:cNvSpPr txBox="1"/>
          <p:nvPr/>
        </p:nvSpPr>
        <p:spPr>
          <a:xfrm>
            <a:off x="999900" y="3207475"/>
            <a:ext cx="246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Rate</a:t>
            </a:r>
            <a:endParaRPr/>
          </a:p>
        </p:txBody>
      </p:sp>
      <p:pic>
        <p:nvPicPr>
          <p:cNvPr id="202" name="Google Shape;20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0175" y="1140322"/>
            <a:ext cx="3638576" cy="1487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0175" y="2755450"/>
            <a:ext cx="3638575" cy="151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325" y="1365456"/>
            <a:ext cx="4907451" cy="184202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1"/>
          <p:cNvSpPr txBox="1"/>
          <p:nvPr/>
        </p:nvSpPr>
        <p:spPr>
          <a:xfrm>
            <a:off x="6990875" y="2228075"/>
            <a:ext cx="246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ean and Variance</a:t>
            </a:r>
            <a:endParaRPr/>
          </a:p>
        </p:txBody>
      </p:sp>
      <p:sp>
        <p:nvSpPr>
          <p:cNvPr id="206" name="Google Shape;206;p31"/>
          <p:cNvSpPr txBox="1"/>
          <p:nvPr/>
        </p:nvSpPr>
        <p:spPr>
          <a:xfrm>
            <a:off x="5751275" y="4268150"/>
            <a:ext cx="246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Level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0" y="0"/>
            <a:ext cx="91440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Methodology - Data Cleaning and Processing</a:t>
            </a:r>
            <a:endParaRPr/>
          </a:p>
        </p:txBody>
      </p:sp>
      <p:sp>
        <p:nvSpPr>
          <p:cNvPr id="212" name="Google Shape;212;p32"/>
          <p:cNvSpPr txBox="1"/>
          <p:nvPr>
            <p:ph idx="10" type="dt"/>
          </p:nvPr>
        </p:nvSpPr>
        <p:spPr>
          <a:xfrm>
            <a:off x="4572000" y="4926343"/>
            <a:ext cx="20574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213" name="Google Shape;213;p32"/>
          <p:cNvSpPr txBox="1"/>
          <p:nvPr>
            <p:ph idx="11" type="ftr"/>
          </p:nvPr>
        </p:nvSpPr>
        <p:spPr>
          <a:xfrm>
            <a:off x="0" y="4926343"/>
            <a:ext cx="4572000" cy="21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214" name="Google Shape;214;p32"/>
          <p:cNvSpPr txBox="1"/>
          <p:nvPr>
            <p:ph idx="12" type="sldNum"/>
          </p:nvPr>
        </p:nvSpPr>
        <p:spPr>
          <a:xfrm>
            <a:off x="6629400" y="4926343"/>
            <a:ext cx="2514600" cy="2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5" name="Google Shape;215;p32"/>
          <p:cNvSpPr txBox="1"/>
          <p:nvPr/>
        </p:nvSpPr>
        <p:spPr>
          <a:xfrm>
            <a:off x="382175" y="932100"/>
            <a:ext cx="536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2"/>
          <p:cNvSpPr txBox="1"/>
          <p:nvPr/>
        </p:nvSpPr>
        <p:spPr>
          <a:xfrm>
            <a:off x="357325" y="882525"/>
            <a:ext cx="331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Timestamps to Traditional Form</a:t>
            </a:r>
            <a:endParaRPr/>
          </a:p>
        </p:txBody>
      </p:sp>
      <p:pic>
        <p:nvPicPr>
          <p:cNvPr id="217" name="Google Shape;2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325" y="1282725"/>
            <a:ext cx="6345575" cy="313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0" y="0"/>
            <a:ext cx="9144000" cy="6806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2057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Methodology - Visualization</a:t>
            </a:r>
            <a:endParaRPr/>
          </a:p>
        </p:txBody>
      </p:sp>
      <p:sp>
        <p:nvSpPr>
          <p:cNvPr id="223" name="Google Shape;223;p33"/>
          <p:cNvSpPr txBox="1"/>
          <p:nvPr>
            <p:ph idx="10" type="dt"/>
          </p:nvPr>
        </p:nvSpPr>
        <p:spPr>
          <a:xfrm>
            <a:off x="4572000" y="4926343"/>
            <a:ext cx="20574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 8, 2022</a:t>
            </a:r>
            <a:endParaRPr/>
          </a:p>
        </p:txBody>
      </p:sp>
      <p:sp>
        <p:nvSpPr>
          <p:cNvPr id="224" name="Google Shape;224;p33"/>
          <p:cNvSpPr txBox="1"/>
          <p:nvPr>
            <p:ph idx="11" type="ftr"/>
          </p:nvPr>
        </p:nvSpPr>
        <p:spPr>
          <a:xfrm>
            <a:off x="0" y="4926343"/>
            <a:ext cx="4572000" cy="2171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 here</a:t>
            </a:r>
            <a:endParaRPr/>
          </a:p>
        </p:txBody>
      </p:sp>
      <p:sp>
        <p:nvSpPr>
          <p:cNvPr id="225" name="Google Shape;225;p33"/>
          <p:cNvSpPr txBox="1"/>
          <p:nvPr>
            <p:ph idx="12" type="sldNum"/>
          </p:nvPr>
        </p:nvSpPr>
        <p:spPr>
          <a:xfrm>
            <a:off x="6629400" y="4926343"/>
            <a:ext cx="2514600" cy="2171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6" name="Google Shape;22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6938" y="1812298"/>
            <a:ext cx="4450125" cy="27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3"/>
          <p:cNvSpPr txBox="1"/>
          <p:nvPr/>
        </p:nvSpPr>
        <p:spPr>
          <a:xfrm>
            <a:off x="1446450" y="953975"/>
            <a:ext cx="6251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We visualized the data using Tableau </a:t>
            </a:r>
            <a:r>
              <a:rPr lang="en" sz="1600">
                <a:solidFill>
                  <a:schemeClr val="dk1"/>
                </a:solidFill>
              </a:rPr>
              <a:t>with different attributes, idioms, marks, and channels.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mer">
  <a:themeElements>
    <a:clrScheme name="BeamerBlu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331B4"/>
      </a:accent1>
      <a:accent2>
        <a:srgbClr val="26268C"/>
      </a:accent2>
      <a:accent3>
        <a:srgbClr val="1C1B67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